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57" r:id="rId3"/>
    <p:sldId id="261" r:id="rId4"/>
    <p:sldId id="258" r:id="rId5"/>
    <p:sldId id="259" r:id="rId6"/>
    <p:sldId id="260" r:id="rId7"/>
  </p:sldIdLst>
  <p:sldSz cx="9144000" cy="5715000" type="screen16x1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758" autoAdjust="0"/>
  </p:normalViewPr>
  <p:slideViewPr>
    <p:cSldViewPr>
      <p:cViewPr>
        <p:scale>
          <a:sx n="87" d="100"/>
          <a:sy n="87" d="100"/>
        </p:scale>
        <p:origin x="-676" y="192"/>
      </p:cViewPr>
      <p:guideLst>
        <p:guide orient="horz" pos="180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0A0E92-AB73-4E6F-B574-BBE58675C294}" type="datetimeFigureOut">
              <a:rPr lang="en-US" smtClean="0"/>
              <a:t>7/15/2020</a:t>
            </a:fld>
            <a:endParaRPr lang="en-US"/>
          </a:p>
        </p:txBody>
      </p:sp>
      <p:sp>
        <p:nvSpPr>
          <p:cNvPr id="4" name="Slide Image Placeholder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D44D87-D6B2-433E-87B7-CB9B38A99B8F}" type="slidenum">
              <a:rPr lang="en-US" smtClean="0"/>
              <a:t>‹#›</a:t>
            </a:fld>
            <a:endParaRPr lang="en-US"/>
          </a:p>
        </p:txBody>
      </p:sp>
    </p:spTree>
    <p:extLst>
      <p:ext uri="{BB962C8B-B14F-4D97-AF65-F5344CB8AC3E}">
        <p14:creationId xmlns:p14="http://schemas.microsoft.com/office/powerpoint/2010/main" val="2113121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cbi.nlm.nih.gov/pmc/articles/PMC5344362/?report=classic#R32"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smtClean="0"/>
              <a:t>Summary of The Topic: Quality</a:t>
            </a:r>
            <a:r>
              <a:rPr lang="en-US" baseline="0" dirty="0" smtClean="0"/>
              <a:t> improve resource is something that can be used by healthcare practitioners in improving public health provision.</a:t>
            </a:r>
          </a:p>
          <a:p>
            <a:r>
              <a:rPr lang="en-US" baseline="0" dirty="0" smtClean="0"/>
              <a:t>Learner’s View on Sample: The sample and population were appropriate since the study involved the respondents who are the users of the online resource that </a:t>
            </a:r>
            <a:r>
              <a:rPr lang="en-US" sz="1200" b="0" i="0" kern="1200" dirty="0" smtClean="0">
                <a:solidFill>
                  <a:schemeClr val="tx1"/>
                </a:solidFill>
                <a:effectLst/>
                <a:latin typeface="+mn-lt"/>
                <a:ea typeface="+mn-ea"/>
                <a:cs typeface="+mn-cs"/>
              </a:rPr>
              <a:t>Public Health Quality Improvement Exchange (PHQIX).</a:t>
            </a:r>
          </a:p>
          <a:p>
            <a:r>
              <a:rPr lang="en-US" sz="1200" b="0" i="0" kern="1200" dirty="0" smtClean="0">
                <a:solidFill>
                  <a:schemeClr val="tx1"/>
                </a:solidFill>
                <a:effectLst/>
                <a:latin typeface="+mn-lt"/>
                <a:ea typeface="+mn-ea"/>
                <a:cs typeface="+mn-cs"/>
              </a:rPr>
              <a:t>Results:</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The results</a:t>
            </a:r>
            <a:r>
              <a:rPr lang="en-US" sz="1200" b="0" i="0" kern="1200" baseline="0" dirty="0" smtClean="0">
                <a:solidFill>
                  <a:schemeClr val="tx1"/>
                </a:solidFill>
                <a:effectLst/>
                <a:latin typeface="+mn-lt"/>
                <a:ea typeface="+mn-ea"/>
                <a:cs typeface="+mn-cs"/>
              </a:rPr>
              <a:t> of the study showed that majority of the respondents actually used the platform. This is evidenced by the fact that 79.9% browsed through the quality improved initiatives in the website. An average score of 3.9-4.1 out of 5 agreed that the information was relevant to their area of practice.</a:t>
            </a:r>
          </a:p>
          <a:p>
            <a:r>
              <a:rPr lang="en-US" sz="1200" b="0" i="0" kern="1200" baseline="0" dirty="0" smtClean="0">
                <a:solidFill>
                  <a:schemeClr val="tx1"/>
                </a:solidFill>
                <a:effectLst/>
                <a:latin typeface="+mn-lt"/>
                <a:ea typeface="+mn-ea"/>
                <a:cs typeface="+mn-cs"/>
              </a:rPr>
              <a:t>Limitations: Due to the convenient sampling used </a:t>
            </a:r>
            <a:r>
              <a:rPr lang="en-US" sz="1200" b="0" i="0" kern="1200" dirty="0" smtClean="0">
                <a:solidFill>
                  <a:schemeClr val="tx1"/>
                </a:solidFill>
                <a:effectLst/>
                <a:latin typeface="+mn-lt"/>
                <a:ea typeface="+mn-ea"/>
                <a:cs typeface="+mn-cs"/>
              </a:rPr>
              <a:t>opinions about the website may not represent those of all PHQIX users or all public health quality improvement practitioners. Reports of use of information or adaptation and adoption in the survey may be overestimates, as suggested by a comparison of responses provided in the interviews with those in the survey for the subset of people who participated in both study components. Less information was available for some questions than for others because response rates declined somewhat in the latter portion of the survey. Limited by the small number of interviews conducted. Selection interviewees based on markers of the high use of PHQIX, which introduced selection bias.</a:t>
            </a:r>
          </a:p>
          <a:p>
            <a:r>
              <a:rPr lang="en-US" sz="1200" b="0" i="0" kern="1200" dirty="0" smtClean="0">
                <a:solidFill>
                  <a:schemeClr val="tx1"/>
                </a:solidFill>
                <a:effectLst/>
                <a:latin typeface="+mn-lt"/>
                <a:ea typeface="+mn-ea"/>
                <a:cs typeface="+mn-cs"/>
              </a:rPr>
              <a:t>Conclusion: This initial evaluation of PHQIX demonstrated early progress in making public health quality improvement information accessible to public health practitioners, identified areas for growth, and led to recommendations for mechanisms to enhance quality improvement in public health practice.</a:t>
            </a:r>
            <a:endParaRPr lang="en-US" dirty="0"/>
          </a:p>
        </p:txBody>
      </p:sp>
      <p:sp>
        <p:nvSpPr>
          <p:cNvPr id="4" name="Slide Number Placeholder 3"/>
          <p:cNvSpPr>
            <a:spLocks noGrp="1"/>
          </p:cNvSpPr>
          <p:nvPr>
            <p:ph type="sldNum" sz="quarter" idx="10"/>
          </p:nvPr>
        </p:nvSpPr>
        <p:spPr/>
        <p:txBody>
          <a:bodyPr/>
          <a:lstStyle/>
          <a:p>
            <a:fld id="{2AD44D87-D6B2-433E-87B7-CB9B38A99B8F}" type="slidenum">
              <a:rPr lang="en-US" smtClean="0"/>
              <a:t>2</a:t>
            </a:fld>
            <a:endParaRPr lang="en-US"/>
          </a:p>
        </p:txBody>
      </p:sp>
    </p:spTree>
    <p:extLst>
      <p:ext uri="{BB962C8B-B14F-4D97-AF65-F5344CB8AC3E}">
        <p14:creationId xmlns:p14="http://schemas.microsoft.com/office/powerpoint/2010/main" val="1292881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smtClean="0"/>
              <a:t>Summary of The Topic: continuous quality improvement in public</a:t>
            </a:r>
            <a:r>
              <a:rPr lang="en-US" baseline="0" dirty="0" smtClean="0"/>
              <a:t> health should be encouraged so that their an sustained if not improved health standard in health facilities.</a:t>
            </a:r>
          </a:p>
          <a:p>
            <a:r>
              <a:rPr lang="en-US" baseline="0" dirty="0" smtClean="0"/>
              <a:t>Learner’s View on Sample: The samples taken were appropriate since the interviews and surveys involved healthcare providers both at public health units and ministry of health. </a:t>
            </a:r>
          </a:p>
          <a:p>
            <a:r>
              <a:rPr lang="en-US" sz="1200" b="0" i="0" kern="1200" dirty="0" smtClean="0">
                <a:solidFill>
                  <a:schemeClr val="tx1"/>
                </a:solidFill>
                <a:effectLst/>
                <a:latin typeface="+mn-lt"/>
                <a:ea typeface="+mn-ea"/>
                <a:cs typeface="+mn-cs"/>
              </a:rPr>
              <a:t>Results: </a:t>
            </a:r>
            <a:r>
              <a:rPr lang="en-US" b="0" i="0" dirty="0" smtClean="0">
                <a:solidFill>
                  <a:srgbClr val="000000"/>
                </a:solidFill>
                <a:effectLst/>
                <a:latin typeface="Times New Roman"/>
              </a:rPr>
              <a:t>Leadership and organizational cultures, conducive to CQI success were evident. However, limitations in performance measurement and managerial discretion were key barriers.</a:t>
            </a:r>
          </a:p>
          <a:p>
            <a:r>
              <a:rPr lang="en-US" b="0" i="0" baseline="0" dirty="0" smtClean="0">
                <a:solidFill>
                  <a:srgbClr val="000000"/>
                </a:solidFill>
                <a:effectLst/>
                <a:latin typeface="Times New Roman"/>
              </a:rPr>
              <a:t>Limitations: </a:t>
            </a:r>
            <a:r>
              <a:rPr lang="en-US" sz="1200" b="0" i="0" kern="1200" baseline="0" dirty="0" smtClean="0">
                <a:solidFill>
                  <a:schemeClr val="tx1"/>
                </a:solidFill>
                <a:effectLst/>
                <a:latin typeface="+mn-lt"/>
                <a:ea typeface="+mn-ea"/>
                <a:cs typeface="+mn-cs"/>
              </a:rPr>
              <a:t>S</a:t>
            </a:r>
            <a:r>
              <a:rPr lang="en-US" sz="1200" b="0" i="0" kern="1200" dirty="0" smtClean="0">
                <a:solidFill>
                  <a:schemeClr val="tx1"/>
                </a:solidFill>
                <a:effectLst/>
                <a:latin typeface="+mn-lt"/>
                <a:ea typeface="+mn-ea"/>
                <a:cs typeface="+mn-cs"/>
              </a:rPr>
              <a:t>mall public health unit sample, which, although offers valuable insight into a nascent quality improvement process, ultimately, cannot represent the broader set of units. This study offers a snapshot of an initiative in a fluid environment and in its very early stages. </a:t>
            </a:r>
          </a:p>
          <a:p>
            <a:r>
              <a:rPr lang="en-US" sz="1200" b="0" i="0" kern="1200" baseline="0" dirty="0" smtClean="0">
                <a:solidFill>
                  <a:schemeClr val="tx1"/>
                </a:solidFill>
                <a:effectLst/>
                <a:latin typeface="+mn-lt"/>
                <a:ea typeface="+mn-ea"/>
                <a:cs typeface="+mn-cs"/>
              </a:rPr>
              <a:t>Conclusion: </a:t>
            </a:r>
            <a:r>
              <a:rPr lang="en-US" sz="1200" b="0" i="0" kern="1200" dirty="0" smtClean="0">
                <a:solidFill>
                  <a:schemeClr val="tx1"/>
                </a:solidFill>
                <a:effectLst/>
                <a:latin typeface="+mn-lt"/>
                <a:ea typeface="+mn-ea"/>
                <a:cs typeface="+mn-cs"/>
              </a:rPr>
              <a:t>This study illustrated the applicability of </a:t>
            </a:r>
            <a:r>
              <a:rPr lang="en-US" sz="1200" b="0" i="0" kern="1200" dirty="0" err="1" smtClean="0">
                <a:solidFill>
                  <a:schemeClr val="tx1"/>
                </a:solidFill>
                <a:effectLst/>
                <a:latin typeface="+mn-lt"/>
                <a:ea typeface="+mn-ea"/>
                <a:cs typeface="+mn-cs"/>
                <a:hlinkClick r:id="rId3"/>
              </a:rPr>
              <a:t>Shortell</a:t>
            </a:r>
            <a:r>
              <a:rPr lang="en-US" sz="1200" b="0" i="0" kern="1200" dirty="0" smtClean="0">
                <a:solidFill>
                  <a:schemeClr val="tx1"/>
                </a:solidFill>
                <a:effectLst/>
                <a:latin typeface="+mn-lt"/>
                <a:ea typeface="+mn-ea"/>
                <a:cs typeface="+mn-cs"/>
                <a:hlinkClick r:id="rId3"/>
              </a:rPr>
              <a:t> et al.'s (1998)</a:t>
            </a:r>
            <a:r>
              <a:rPr lang="en-US" sz="1200" b="0" i="0" kern="1200" dirty="0" smtClean="0">
                <a:solidFill>
                  <a:schemeClr val="tx1"/>
                </a:solidFill>
                <a:effectLst/>
                <a:latin typeface="+mn-lt"/>
                <a:ea typeface="+mn-ea"/>
                <a:cs typeface="+mn-cs"/>
              </a:rPr>
              <a:t> four dimensions of CQI as a framework for understanding public health quality improvement. The four dimensions of CQI provided insight into both facilitators and barriers of CQI adoption in public health. Future research should compare the outcomes of public health CQI initiatives to the framework's stated facilitators and barriers.</a:t>
            </a:r>
            <a:endParaRPr lang="en-US" baseline="0" dirty="0" smtClean="0"/>
          </a:p>
        </p:txBody>
      </p:sp>
      <p:sp>
        <p:nvSpPr>
          <p:cNvPr id="4" name="Slide Number Placeholder 3"/>
          <p:cNvSpPr>
            <a:spLocks noGrp="1"/>
          </p:cNvSpPr>
          <p:nvPr>
            <p:ph type="sldNum" sz="quarter" idx="10"/>
          </p:nvPr>
        </p:nvSpPr>
        <p:spPr/>
        <p:txBody>
          <a:bodyPr/>
          <a:lstStyle/>
          <a:p>
            <a:fld id="{2AD44D87-D6B2-433E-87B7-CB9B38A99B8F}" type="slidenum">
              <a:rPr lang="en-US" smtClean="0"/>
              <a:t>3</a:t>
            </a:fld>
            <a:endParaRPr lang="en-US"/>
          </a:p>
        </p:txBody>
      </p:sp>
    </p:spTree>
    <p:extLst>
      <p:ext uri="{BB962C8B-B14F-4D97-AF65-F5344CB8AC3E}">
        <p14:creationId xmlns:p14="http://schemas.microsoft.com/office/powerpoint/2010/main" val="110389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smtClean="0"/>
              <a:t>Summary of The Topic: Patient is an important component</a:t>
            </a:r>
            <a:r>
              <a:rPr lang="en-US" baseline="0" dirty="0" smtClean="0"/>
              <a:t> in healthcare delivery and knowing their perception and expectation on matters quality improvement of their health would ensure success in this endeavor of quality improvement. </a:t>
            </a:r>
          </a:p>
          <a:p>
            <a:r>
              <a:rPr lang="en-US" baseline="0" dirty="0" smtClean="0"/>
              <a:t>Learner’s View on Sample: The sample taken was not ideal since it was not from the actual patients and no wonder it is written in quotes. The sample would therefore not present the true picture of the patient perspective. </a:t>
            </a:r>
          </a:p>
          <a:p>
            <a:r>
              <a:rPr lang="en-US" sz="1200" b="0" i="0" kern="1200" dirty="0" smtClean="0">
                <a:solidFill>
                  <a:schemeClr val="tx1"/>
                </a:solidFill>
                <a:effectLst/>
                <a:latin typeface="+mn-lt"/>
                <a:ea typeface="+mn-ea"/>
                <a:cs typeface="+mn-cs"/>
              </a:rPr>
              <a:t>Results: </a:t>
            </a:r>
            <a:r>
              <a:rPr lang="en-US" sz="1200" b="0" i="0" kern="1200" dirty="0" smtClean="0">
                <a:solidFill>
                  <a:schemeClr val="tx1"/>
                </a:solidFill>
                <a:effectLst/>
                <a:latin typeface="+mn-lt"/>
                <a:ea typeface="+mn-ea"/>
                <a:cs typeface="+mn-cs"/>
              </a:rPr>
              <a:t>When patient participants tried to influence quality improvement or discussed different dimensions of quality improvement their accounts and actions frequently started with talk about improvement as dependent on collective action (e.g. multidisciplinary healthcare professionals and the public), but usually shifted away from that and towards a discourse with emphasis on the role of individual patients and the pursuit of self-improvement via promotion of </a:t>
            </a:r>
            <a:r>
              <a:rPr lang="en-US" sz="1200" b="0" i="0" kern="1200" dirty="0" err="1" smtClean="0">
                <a:solidFill>
                  <a:schemeClr val="tx1"/>
                </a:solidFill>
                <a:effectLst/>
                <a:latin typeface="+mn-lt"/>
                <a:ea typeface="+mn-ea"/>
                <a:cs typeface="+mn-cs"/>
              </a:rPr>
              <a:t>behavioural</a:t>
            </a:r>
            <a:r>
              <a:rPr lang="en-US" sz="1200" b="0" i="0" kern="1200" dirty="0" smtClean="0">
                <a:solidFill>
                  <a:schemeClr val="tx1"/>
                </a:solidFill>
                <a:effectLst/>
                <a:latin typeface="+mn-lt"/>
                <a:ea typeface="+mn-ea"/>
                <a:cs typeface="+mn-cs"/>
              </a:rPr>
              <a:t> change.</a:t>
            </a:r>
          </a:p>
          <a:p>
            <a:r>
              <a:rPr lang="en-US" b="0" i="0" baseline="0" dirty="0" smtClean="0">
                <a:solidFill>
                  <a:srgbClr val="000000"/>
                </a:solidFill>
                <a:effectLst/>
                <a:latin typeface="Times New Roman"/>
              </a:rPr>
              <a:t>Limitations: No limitations were acknowledged in the study.</a:t>
            </a:r>
          </a:p>
          <a:p>
            <a:r>
              <a:rPr lang="en-US" sz="1200" b="0" i="0" kern="1200" baseline="0" dirty="0" smtClean="0">
                <a:solidFill>
                  <a:schemeClr val="tx1"/>
                </a:solidFill>
                <a:effectLst/>
                <a:latin typeface="+mn-lt"/>
                <a:ea typeface="+mn-ea"/>
                <a:cs typeface="+mn-cs"/>
              </a:rPr>
              <a:t>Conclusion: </a:t>
            </a:r>
            <a:r>
              <a:rPr lang="en-US" sz="1200" b="0" i="0" kern="1200" dirty="0" smtClean="0">
                <a:solidFill>
                  <a:schemeClr val="tx1"/>
                </a:solidFill>
                <a:effectLst/>
                <a:latin typeface="+mn-lt"/>
                <a:ea typeface="+mn-ea"/>
                <a:cs typeface="+mn-cs"/>
              </a:rPr>
              <a:t>When including patient voices in measuring and defining ‘quality’, governments and public health practitioners should be aware of how neoliberal rationalities at the heart of policy and services may discourage consumers from claiming rights to quality care by contributing to public unwillingness to challenge the status quo in service provision. </a:t>
            </a:r>
            <a:endParaRPr lang="en-US" b="0" i="0" baseline="0" dirty="0" smtClean="0">
              <a:solidFill>
                <a:srgbClr val="000000"/>
              </a:solidFill>
              <a:effectLst/>
              <a:latin typeface="Times New Roman"/>
            </a:endParaRPr>
          </a:p>
        </p:txBody>
      </p:sp>
      <p:sp>
        <p:nvSpPr>
          <p:cNvPr id="4" name="Slide Number Placeholder 3"/>
          <p:cNvSpPr>
            <a:spLocks noGrp="1"/>
          </p:cNvSpPr>
          <p:nvPr>
            <p:ph type="sldNum" sz="quarter" idx="10"/>
          </p:nvPr>
        </p:nvSpPr>
        <p:spPr/>
        <p:txBody>
          <a:bodyPr/>
          <a:lstStyle/>
          <a:p>
            <a:fld id="{2AD44D87-D6B2-433E-87B7-CB9B38A99B8F}" type="slidenum">
              <a:rPr lang="en-US" smtClean="0"/>
              <a:t>4</a:t>
            </a:fld>
            <a:endParaRPr lang="en-US"/>
          </a:p>
        </p:txBody>
      </p:sp>
    </p:spTree>
    <p:extLst>
      <p:ext uri="{BB962C8B-B14F-4D97-AF65-F5344CB8AC3E}">
        <p14:creationId xmlns:p14="http://schemas.microsoft.com/office/powerpoint/2010/main" val="630013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smtClean="0"/>
              <a:t>Summary of The Topic: Health</a:t>
            </a:r>
            <a:r>
              <a:rPr lang="en-US" baseline="0" dirty="0" smtClean="0"/>
              <a:t> provision entails many cadres and players who needs to work together. There is need to know under what circumstances would collaboration required in quality improvement efforts.</a:t>
            </a:r>
          </a:p>
          <a:p>
            <a:r>
              <a:rPr lang="en-US" baseline="0" dirty="0" smtClean="0"/>
              <a:t>Learner’s View on Sample: The research involved qualitative study where databases were used to get previous literature on the topic and systematic analysis done. No actual participants were involved hence it was not an appropriate sample. </a:t>
            </a:r>
          </a:p>
          <a:p>
            <a:r>
              <a:rPr lang="en-US" sz="1200" b="0" i="0" kern="1200" dirty="0" smtClean="0">
                <a:solidFill>
                  <a:schemeClr val="tx1"/>
                </a:solidFill>
                <a:effectLst/>
                <a:latin typeface="+mn-lt"/>
                <a:ea typeface="+mn-ea"/>
                <a:cs typeface="+mn-cs"/>
              </a:rPr>
              <a:t>Results: </a:t>
            </a:r>
            <a:r>
              <a:rPr lang="en-US" sz="1200" b="0" i="0" kern="1200" dirty="0" smtClean="0">
                <a:solidFill>
                  <a:schemeClr val="tx1"/>
                </a:solidFill>
                <a:effectLst/>
                <a:latin typeface="+mn-lt"/>
                <a:ea typeface="+mn-ea"/>
                <a:cs typeface="+mn-cs"/>
              </a:rPr>
              <a:t>Adequacy and appropriateness of external support, functionality of quality improvement teams, leadership characteristics and alignment with national systems and priorities may influence outcomes of quality improvement </a:t>
            </a:r>
            <a:r>
              <a:rPr lang="en-US" sz="1200" b="0" i="0" kern="1200" dirty="0" err="1" smtClean="0">
                <a:solidFill>
                  <a:schemeClr val="tx1"/>
                </a:solidFill>
                <a:effectLst/>
                <a:latin typeface="+mn-lt"/>
                <a:ea typeface="+mn-ea"/>
                <a:cs typeface="+mn-cs"/>
              </a:rPr>
              <a:t>collaboratives</a:t>
            </a:r>
            <a:r>
              <a:rPr lang="en-US" sz="1200" b="0" i="0" kern="1200" dirty="0" smtClean="0">
                <a:solidFill>
                  <a:schemeClr val="tx1"/>
                </a:solidFill>
                <a:effectLst/>
                <a:latin typeface="+mn-lt"/>
                <a:ea typeface="+mn-ea"/>
                <a:cs typeface="+mn-cs"/>
              </a:rPr>
              <a:t>, but the strength and quality of the evidence was weak. </a:t>
            </a:r>
          </a:p>
          <a:p>
            <a:r>
              <a:rPr lang="en-US" b="0" i="0" baseline="0" dirty="0" smtClean="0">
                <a:solidFill>
                  <a:srgbClr val="000000"/>
                </a:solidFill>
                <a:effectLst/>
                <a:latin typeface="Times New Roman"/>
              </a:rPr>
              <a:t>Limitations: No limitations were recognized by the researchers.</a:t>
            </a:r>
          </a:p>
          <a:p>
            <a:r>
              <a:rPr lang="en-US" b="0" i="0" baseline="0" dirty="0" smtClean="0">
                <a:solidFill>
                  <a:srgbClr val="000000"/>
                </a:solidFill>
                <a:effectLst/>
                <a:latin typeface="Times New Roman"/>
              </a:rPr>
              <a:t>Conclusion: </a:t>
            </a:r>
            <a:r>
              <a:rPr lang="en-US" sz="1200" b="0" i="0" kern="1200" dirty="0" smtClean="0">
                <a:solidFill>
                  <a:schemeClr val="tx1"/>
                </a:solidFill>
                <a:effectLst/>
                <a:latin typeface="+mn-lt"/>
                <a:ea typeface="+mn-ea"/>
                <a:cs typeface="+mn-cs"/>
              </a:rPr>
              <a:t>Our review offers a novel </a:t>
            </a:r>
            <a:r>
              <a:rPr lang="en-US" sz="1200" b="0" i="0" kern="1200" dirty="0" err="1" smtClean="0">
                <a:solidFill>
                  <a:schemeClr val="tx1"/>
                </a:solidFill>
                <a:effectLst/>
                <a:latin typeface="+mn-lt"/>
                <a:ea typeface="+mn-ea"/>
                <a:cs typeface="+mn-cs"/>
              </a:rPr>
              <a:t>programme</a:t>
            </a:r>
            <a:r>
              <a:rPr lang="en-US" sz="1200" b="0" i="0" kern="1200" dirty="0" smtClean="0">
                <a:solidFill>
                  <a:schemeClr val="tx1"/>
                </a:solidFill>
                <a:effectLst/>
                <a:latin typeface="+mn-lt"/>
                <a:ea typeface="+mn-ea"/>
                <a:cs typeface="+mn-cs"/>
              </a:rPr>
              <a:t> theory to unpack the complexity of quality improvement </a:t>
            </a:r>
            <a:r>
              <a:rPr lang="en-US" sz="1200" b="0" i="0" kern="1200" dirty="0" err="1" smtClean="0">
                <a:solidFill>
                  <a:schemeClr val="tx1"/>
                </a:solidFill>
                <a:effectLst/>
                <a:latin typeface="+mn-lt"/>
                <a:ea typeface="+mn-ea"/>
                <a:cs typeface="+mn-cs"/>
              </a:rPr>
              <a:t>collaboratives</a:t>
            </a:r>
            <a:r>
              <a:rPr lang="en-US" sz="1200" b="0" i="0" kern="1200" dirty="0" smtClean="0">
                <a:solidFill>
                  <a:schemeClr val="tx1"/>
                </a:solidFill>
                <a:effectLst/>
                <a:latin typeface="+mn-lt"/>
                <a:ea typeface="+mn-ea"/>
                <a:cs typeface="+mn-cs"/>
              </a:rPr>
              <a:t> by exploring the relationship between context, mechanisms and outcomes. There remains a need for greater use of </a:t>
            </a:r>
            <a:r>
              <a:rPr lang="en-US" sz="1200" b="0" i="0" kern="1200" dirty="0" err="1" smtClean="0">
                <a:solidFill>
                  <a:schemeClr val="tx1"/>
                </a:solidFill>
                <a:effectLst/>
                <a:latin typeface="+mn-lt"/>
                <a:ea typeface="+mn-ea"/>
                <a:cs typeface="+mn-cs"/>
              </a:rPr>
              <a:t>behaviour</a:t>
            </a:r>
            <a:r>
              <a:rPr lang="en-US" sz="1200" b="0" i="0" kern="1200" dirty="0" smtClean="0">
                <a:solidFill>
                  <a:schemeClr val="tx1"/>
                </a:solidFill>
                <a:effectLst/>
                <a:latin typeface="+mn-lt"/>
                <a:ea typeface="+mn-ea"/>
                <a:cs typeface="+mn-cs"/>
              </a:rPr>
              <a:t> change and </a:t>
            </a:r>
            <a:r>
              <a:rPr lang="en-US" sz="1200" b="0" i="0" kern="1200" dirty="0" err="1" smtClean="0">
                <a:solidFill>
                  <a:schemeClr val="tx1"/>
                </a:solidFill>
                <a:effectLst/>
                <a:latin typeface="+mn-lt"/>
                <a:ea typeface="+mn-ea"/>
                <a:cs typeface="+mn-cs"/>
              </a:rPr>
              <a:t>organisational</a:t>
            </a:r>
            <a:r>
              <a:rPr lang="en-US" sz="1200" b="0" i="0" kern="1200" dirty="0" smtClean="0">
                <a:solidFill>
                  <a:schemeClr val="tx1"/>
                </a:solidFill>
                <a:effectLst/>
                <a:latin typeface="+mn-lt"/>
                <a:ea typeface="+mn-ea"/>
                <a:cs typeface="+mn-cs"/>
              </a:rPr>
              <a:t> psychology theory to improve design, adaptation and evaluation of the collaborative quality improvement approach and to test its effectiveness. Further research is needed to determine whether certain contextual factors related to capacity should be a precondition to the quality improvement collaborative approach and to test the emerging </a:t>
            </a:r>
            <a:r>
              <a:rPr lang="en-US" sz="1200" b="0" i="0" kern="1200" dirty="0" err="1" smtClean="0">
                <a:solidFill>
                  <a:schemeClr val="tx1"/>
                </a:solidFill>
                <a:effectLst/>
                <a:latin typeface="+mn-lt"/>
                <a:ea typeface="+mn-ea"/>
                <a:cs typeface="+mn-cs"/>
              </a:rPr>
              <a:t>programme</a:t>
            </a:r>
            <a:r>
              <a:rPr lang="en-US" sz="1200" b="0" i="0" kern="1200" dirty="0" smtClean="0">
                <a:solidFill>
                  <a:schemeClr val="tx1"/>
                </a:solidFill>
                <a:effectLst/>
                <a:latin typeface="+mn-lt"/>
                <a:ea typeface="+mn-ea"/>
                <a:cs typeface="+mn-cs"/>
              </a:rPr>
              <a:t> theory using rigorous research designs.</a:t>
            </a:r>
            <a:r>
              <a:rPr lang="en-US" b="0" i="0" baseline="0" dirty="0" smtClean="0">
                <a:solidFill>
                  <a:srgbClr val="000000"/>
                </a:solidFill>
                <a:effectLst/>
                <a:latin typeface="Times New Roman"/>
              </a:rPr>
              <a:t> </a:t>
            </a:r>
            <a:endParaRPr lang="en-US" dirty="0"/>
          </a:p>
        </p:txBody>
      </p:sp>
      <p:sp>
        <p:nvSpPr>
          <p:cNvPr id="4" name="Slide Number Placeholder 3"/>
          <p:cNvSpPr>
            <a:spLocks noGrp="1"/>
          </p:cNvSpPr>
          <p:nvPr>
            <p:ph type="sldNum" sz="quarter" idx="10"/>
          </p:nvPr>
        </p:nvSpPr>
        <p:spPr/>
        <p:txBody>
          <a:bodyPr/>
          <a:lstStyle/>
          <a:p>
            <a:fld id="{2AD44D87-D6B2-433E-87B7-CB9B38A99B8F}" type="slidenum">
              <a:rPr lang="en-US" smtClean="0"/>
              <a:t>5</a:t>
            </a:fld>
            <a:endParaRPr lang="en-US"/>
          </a:p>
        </p:txBody>
      </p:sp>
    </p:spTree>
    <p:extLst>
      <p:ext uri="{BB962C8B-B14F-4D97-AF65-F5344CB8AC3E}">
        <p14:creationId xmlns:p14="http://schemas.microsoft.com/office/powerpoint/2010/main" val="2985497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55"/>
            <a:ext cx="7772400" cy="1225021"/>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7194B3B-96C7-4E17-898A-7DB40EDF3062}" type="datetimeFigureOut">
              <a:rPr lang="en-US" smtClean="0"/>
              <a:t>7/15/2020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C60D2F-C8AE-4C4C-A623-96670E56FAD4}" type="slidenum">
              <a:rPr lang="en-US" smtClean="0"/>
              <a:t>‹#›</a:t>
            </a:fld>
            <a:endParaRPr lang="en-US"/>
          </a:p>
        </p:txBody>
      </p:sp>
    </p:spTree>
    <p:extLst>
      <p:ext uri="{BB962C8B-B14F-4D97-AF65-F5344CB8AC3E}">
        <p14:creationId xmlns:p14="http://schemas.microsoft.com/office/powerpoint/2010/main" val="3432510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194B3B-96C7-4E17-898A-7DB40EDF3062}" type="datetimeFigureOut">
              <a:rPr lang="en-US" smtClean="0"/>
              <a:t>7/15/2020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C60D2F-C8AE-4C4C-A623-96670E56FAD4}" type="slidenum">
              <a:rPr lang="en-US" smtClean="0"/>
              <a:t>‹#›</a:t>
            </a:fld>
            <a:endParaRPr lang="en-US"/>
          </a:p>
        </p:txBody>
      </p:sp>
    </p:spTree>
    <p:extLst>
      <p:ext uri="{BB962C8B-B14F-4D97-AF65-F5344CB8AC3E}">
        <p14:creationId xmlns:p14="http://schemas.microsoft.com/office/powerpoint/2010/main" val="849937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8"/>
            <a:ext cx="7772400" cy="1135062"/>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194B3B-96C7-4E17-898A-7DB40EDF3062}" type="datetimeFigureOut">
              <a:rPr lang="en-US" smtClean="0"/>
              <a:t>7/15/2020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C60D2F-C8AE-4C4C-A623-96670E56FAD4}" type="slidenum">
              <a:rPr lang="en-US" smtClean="0"/>
              <a:t>‹#›</a:t>
            </a:fld>
            <a:endParaRPr lang="en-US"/>
          </a:p>
        </p:txBody>
      </p:sp>
    </p:spTree>
    <p:extLst>
      <p:ext uri="{BB962C8B-B14F-4D97-AF65-F5344CB8AC3E}">
        <p14:creationId xmlns:p14="http://schemas.microsoft.com/office/powerpoint/2010/main" val="247809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000125"/>
            <a:ext cx="4038600" cy="282839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000125"/>
            <a:ext cx="4038600" cy="282839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7194B3B-96C7-4E17-898A-7DB40EDF3062}" type="datetimeFigureOut">
              <a:rPr lang="en-US" smtClean="0"/>
              <a:t>7/15/2020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C60D2F-C8AE-4C4C-A623-96670E56FAD4}" type="slidenum">
              <a:rPr lang="en-US" smtClean="0"/>
              <a:t>‹#›</a:t>
            </a:fld>
            <a:endParaRPr lang="en-US"/>
          </a:p>
        </p:txBody>
      </p:sp>
    </p:spTree>
    <p:extLst>
      <p:ext uri="{BB962C8B-B14F-4D97-AF65-F5344CB8AC3E}">
        <p14:creationId xmlns:p14="http://schemas.microsoft.com/office/powerpoint/2010/main" val="2904640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6"/>
            <a:ext cx="8229600" cy="9525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194B3B-96C7-4E17-898A-7DB40EDF3062}" type="datetimeFigureOut">
              <a:rPr lang="en-US" smtClean="0"/>
              <a:t>7/15/2020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9C60D2F-C8AE-4C4C-A623-96670E56FAD4}" type="slidenum">
              <a:rPr lang="en-US" smtClean="0"/>
              <a:t>‹#›</a:t>
            </a:fld>
            <a:endParaRPr lang="en-US"/>
          </a:p>
        </p:txBody>
      </p:sp>
    </p:spTree>
    <p:extLst>
      <p:ext uri="{BB962C8B-B14F-4D97-AF65-F5344CB8AC3E}">
        <p14:creationId xmlns:p14="http://schemas.microsoft.com/office/powerpoint/2010/main" val="3000807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7194B3B-96C7-4E17-898A-7DB40EDF3062}" type="datetimeFigureOut">
              <a:rPr lang="en-US" smtClean="0"/>
              <a:t>7/15/2020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C60D2F-C8AE-4C4C-A623-96670E56FAD4}" type="slidenum">
              <a:rPr lang="en-US" smtClean="0"/>
              <a:t>‹#›</a:t>
            </a:fld>
            <a:endParaRPr lang="en-US"/>
          </a:p>
        </p:txBody>
      </p:sp>
    </p:spTree>
    <p:extLst>
      <p:ext uri="{BB962C8B-B14F-4D97-AF65-F5344CB8AC3E}">
        <p14:creationId xmlns:p14="http://schemas.microsoft.com/office/powerpoint/2010/main" val="2915984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194B3B-96C7-4E17-898A-7DB40EDF3062}" type="datetimeFigureOut">
              <a:rPr lang="en-US" smtClean="0"/>
              <a:t>7/15/2020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C60D2F-C8AE-4C4C-A623-96670E56FAD4}" type="slidenum">
              <a:rPr lang="en-US" smtClean="0"/>
              <a:t>‹#›</a:t>
            </a:fld>
            <a:endParaRPr lang="en-US"/>
          </a:p>
        </p:txBody>
      </p:sp>
    </p:spTree>
    <p:extLst>
      <p:ext uri="{BB962C8B-B14F-4D97-AF65-F5344CB8AC3E}">
        <p14:creationId xmlns:p14="http://schemas.microsoft.com/office/powerpoint/2010/main" val="1363424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27541"/>
            <a:ext cx="3008313" cy="968376"/>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27543"/>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195918"/>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194B3B-96C7-4E17-898A-7DB40EDF3062}" type="datetimeFigureOut">
              <a:rPr lang="en-US" smtClean="0"/>
              <a:t>7/15/2020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C60D2F-C8AE-4C4C-A623-96670E56FAD4}" type="slidenum">
              <a:rPr lang="en-US" smtClean="0"/>
              <a:t>‹#›</a:t>
            </a:fld>
            <a:endParaRPr lang="en-US"/>
          </a:p>
        </p:txBody>
      </p:sp>
    </p:spTree>
    <p:extLst>
      <p:ext uri="{BB962C8B-B14F-4D97-AF65-F5344CB8AC3E}">
        <p14:creationId xmlns:p14="http://schemas.microsoft.com/office/powerpoint/2010/main" val="1060714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472782"/>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194B3B-96C7-4E17-898A-7DB40EDF3062}" type="datetimeFigureOut">
              <a:rPr lang="en-US" smtClean="0"/>
              <a:t>7/15/2020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C60D2F-C8AE-4C4C-A623-96670E56FAD4}" type="slidenum">
              <a:rPr lang="en-US" smtClean="0"/>
              <a:t>‹#›</a:t>
            </a:fld>
            <a:endParaRPr lang="en-US"/>
          </a:p>
        </p:txBody>
      </p:sp>
    </p:spTree>
    <p:extLst>
      <p:ext uri="{BB962C8B-B14F-4D97-AF65-F5344CB8AC3E}">
        <p14:creationId xmlns:p14="http://schemas.microsoft.com/office/powerpoint/2010/main" val="3277098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194B3B-96C7-4E17-898A-7DB40EDF3062}" type="datetimeFigureOut">
              <a:rPr lang="en-US" smtClean="0"/>
              <a:t>7/15/2020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C60D2F-C8AE-4C4C-A623-96670E56FAD4}" type="slidenum">
              <a:rPr lang="en-US" smtClean="0"/>
              <a:t>‹#›</a:t>
            </a:fld>
            <a:endParaRPr lang="en-US"/>
          </a:p>
        </p:txBody>
      </p:sp>
    </p:spTree>
    <p:extLst>
      <p:ext uri="{BB962C8B-B14F-4D97-AF65-F5344CB8AC3E}">
        <p14:creationId xmlns:p14="http://schemas.microsoft.com/office/powerpoint/2010/main" val="772950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71979"/>
            <a:ext cx="2057400" cy="365654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71979"/>
            <a:ext cx="6019800" cy="365654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194B3B-96C7-4E17-898A-7DB40EDF3062}" type="datetimeFigureOut">
              <a:rPr lang="en-US" smtClean="0"/>
              <a:t>7/15/2020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C60D2F-C8AE-4C4C-A623-96670E56FAD4}" type="slidenum">
              <a:rPr lang="en-US" smtClean="0"/>
              <a:t>‹#›</a:t>
            </a:fld>
            <a:endParaRPr lang="en-US"/>
          </a:p>
        </p:txBody>
      </p:sp>
    </p:spTree>
    <p:extLst>
      <p:ext uri="{BB962C8B-B14F-4D97-AF65-F5344CB8AC3E}">
        <p14:creationId xmlns:p14="http://schemas.microsoft.com/office/powerpoint/2010/main" val="78113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5296959"/>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47194B3B-96C7-4E17-898A-7DB40EDF3062}" type="datetimeFigureOut">
              <a:rPr lang="en-US" smtClean="0"/>
              <a:t>7/15/2020</a:t>
            </a:fld>
            <a:endParaRPr lang="en-US"/>
          </a:p>
        </p:txBody>
      </p:sp>
      <p:sp>
        <p:nvSpPr>
          <p:cNvPr id="5" name="Footer Placeholder 4"/>
          <p:cNvSpPr>
            <a:spLocks noGrp="1"/>
          </p:cNvSpPr>
          <p:nvPr>
            <p:ph type="ftr" sz="quarter" idx="3"/>
          </p:nvPr>
        </p:nvSpPr>
        <p:spPr>
          <a:xfrm>
            <a:off x="3124200" y="5296959"/>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5296959"/>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79C60D2F-C8AE-4C4C-A623-96670E56FAD4}" type="slidenum">
              <a:rPr lang="en-US" smtClean="0"/>
              <a:t>‹#›</a:t>
            </a:fld>
            <a:endParaRPr lang="en-US"/>
          </a:p>
        </p:txBody>
      </p:sp>
    </p:spTree>
    <p:extLst>
      <p:ext uri="{BB962C8B-B14F-4D97-AF65-F5344CB8AC3E}">
        <p14:creationId xmlns:p14="http://schemas.microsoft.com/office/powerpoint/2010/main" val="346418296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doi.org/10.1186/s12913-015-0770-y" TargetMode="External"/><Relationship Id="rId2" Type="http://schemas.openxmlformats.org/officeDocument/2006/relationships/hyperlink" Target="https://doi.org/10.1177/0033354916689609" TargetMode="External"/><Relationship Id="rId1" Type="http://schemas.openxmlformats.org/officeDocument/2006/relationships/slideLayout" Target="../slideLayouts/slideLayout2.xml"/><Relationship Id="rId4" Type="http://schemas.openxmlformats.org/officeDocument/2006/relationships/hyperlink" Target="https://doi.org/10.1186/s13012-020-0978-z"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0167"/>
            <a:ext cx="7772400" cy="1225021"/>
          </a:xfrm>
        </p:spPr>
        <p:txBody>
          <a:bodyPr>
            <a:normAutofit fontScale="90000"/>
          </a:bodyPr>
          <a:lstStyle/>
          <a:p>
            <a:r>
              <a:rPr lang="en-US" dirty="0" smtClean="0"/>
              <a:t>Quality Improvement In Public Health Settings</a:t>
            </a:r>
            <a:endParaRPr lang="en-US" dirty="0"/>
          </a:p>
        </p:txBody>
      </p:sp>
      <p:sp>
        <p:nvSpPr>
          <p:cNvPr id="3" name="Subtitle 2"/>
          <p:cNvSpPr>
            <a:spLocks noGrp="1"/>
          </p:cNvSpPr>
          <p:nvPr>
            <p:ph type="subTitle" idx="1"/>
          </p:nvPr>
        </p:nvSpPr>
        <p:spPr>
          <a:xfrm>
            <a:off x="1371600" y="2518833"/>
            <a:ext cx="6400800" cy="2180167"/>
          </a:xfrm>
        </p:spPr>
        <p:txBody>
          <a:bodyPr>
            <a:normAutofit fontScale="92500" lnSpcReduction="10000"/>
          </a:bodyPr>
          <a:lstStyle/>
          <a:p>
            <a:r>
              <a:rPr lang="en-US" dirty="0" smtClean="0"/>
              <a:t>Name</a:t>
            </a:r>
          </a:p>
          <a:p>
            <a:r>
              <a:rPr lang="en-US" dirty="0" smtClean="0"/>
              <a:t>Institution of Affiliation</a:t>
            </a:r>
          </a:p>
          <a:p>
            <a:r>
              <a:rPr lang="en-US" dirty="0" smtClean="0"/>
              <a:t>Professor </a:t>
            </a:r>
          </a:p>
          <a:p>
            <a:r>
              <a:rPr lang="en-US" dirty="0" smtClean="0"/>
              <a:t>Date </a:t>
            </a:r>
            <a:endParaRPr lang="en-US" dirty="0"/>
          </a:p>
        </p:txBody>
      </p:sp>
    </p:spTree>
    <p:extLst>
      <p:ext uri="{BB962C8B-B14F-4D97-AF65-F5344CB8AC3E}">
        <p14:creationId xmlns:p14="http://schemas.microsoft.com/office/powerpoint/2010/main" val="898582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Article 1</a:t>
            </a:r>
            <a:endParaRPr lang="en-US" dirty="0"/>
          </a:p>
        </p:txBody>
      </p:sp>
      <p:sp>
        <p:nvSpPr>
          <p:cNvPr id="3" name="Content Placeholder 2"/>
          <p:cNvSpPr>
            <a:spLocks noGrp="1"/>
          </p:cNvSpPr>
          <p:nvPr>
            <p:ph idx="1"/>
          </p:nvPr>
        </p:nvSpPr>
        <p:spPr/>
        <p:txBody>
          <a:bodyPr/>
          <a:lstStyle/>
          <a:p>
            <a:r>
              <a:rPr lang="en-US" dirty="0" smtClean="0"/>
              <a:t>Evaluation of a Quality Improvement Resource for Public Health Practitioners: The Public Health Quality Improvement Exchange</a:t>
            </a:r>
          </a:p>
          <a:p>
            <a:endParaRPr lang="en-US" dirty="0"/>
          </a:p>
        </p:txBody>
      </p:sp>
    </p:spTree>
    <p:extLst>
      <p:ext uri="{BB962C8B-B14F-4D97-AF65-F5344CB8AC3E}">
        <p14:creationId xmlns:p14="http://schemas.microsoft.com/office/powerpoint/2010/main" val="1739578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Article 2</a:t>
            </a:r>
            <a:endParaRPr lang="en-US" dirty="0"/>
          </a:p>
        </p:txBody>
      </p:sp>
      <p:sp>
        <p:nvSpPr>
          <p:cNvPr id="3" name="Content Placeholder 2"/>
          <p:cNvSpPr>
            <a:spLocks noGrp="1"/>
          </p:cNvSpPr>
          <p:nvPr>
            <p:ph idx="1"/>
          </p:nvPr>
        </p:nvSpPr>
        <p:spPr/>
        <p:txBody>
          <a:bodyPr/>
          <a:lstStyle/>
          <a:p>
            <a:r>
              <a:rPr lang="en-US" dirty="0" smtClean="0"/>
              <a:t>Assessing Continuous Quality Improvement in Public Health: Adapting Lessons from Healthcare</a:t>
            </a:r>
          </a:p>
        </p:txBody>
      </p:sp>
    </p:spTree>
    <p:extLst>
      <p:ext uri="{BB962C8B-B14F-4D97-AF65-F5344CB8AC3E}">
        <p14:creationId xmlns:p14="http://schemas.microsoft.com/office/powerpoint/2010/main" val="3181764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Article 3</a:t>
            </a:r>
            <a:endParaRPr lang="en-US" dirty="0"/>
          </a:p>
        </p:txBody>
      </p:sp>
      <p:sp>
        <p:nvSpPr>
          <p:cNvPr id="3" name="Content Placeholder 2"/>
          <p:cNvSpPr>
            <a:spLocks noGrp="1"/>
          </p:cNvSpPr>
          <p:nvPr>
            <p:ph idx="1"/>
          </p:nvPr>
        </p:nvSpPr>
        <p:spPr/>
        <p:txBody>
          <a:bodyPr/>
          <a:lstStyle/>
          <a:p>
            <a:r>
              <a:rPr lang="en-US" dirty="0" smtClean="0"/>
              <a:t>Developing patient-</a:t>
            </a:r>
            <a:r>
              <a:rPr lang="en-US" dirty="0" err="1" smtClean="0"/>
              <a:t>centred</a:t>
            </a:r>
            <a:r>
              <a:rPr lang="en-US" dirty="0" smtClean="0"/>
              <a:t> care: an ethnographic study of patient perceptions and influence on quality improvement</a:t>
            </a:r>
          </a:p>
          <a:p>
            <a:endParaRPr lang="en-US" dirty="0"/>
          </a:p>
        </p:txBody>
      </p:sp>
    </p:spTree>
    <p:extLst>
      <p:ext uri="{BB962C8B-B14F-4D97-AF65-F5344CB8AC3E}">
        <p14:creationId xmlns:p14="http://schemas.microsoft.com/office/powerpoint/2010/main" val="3095013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Article 4</a:t>
            </a:r>
            <a:endParaRPr lang="en-US" dirty="0"/>
          </a:p>
        </p:txBody>
      </p:sp>
      <p:sp>
        <p:nvSpPr>
          <p:cNvPr id="3" name="Content Placeholder 2"/>
          <p:cNvSpPr>
            <a:spLocks noGrp="1"/>
          </p:cNvSpPr>
          <p:nvPr>
            <p:ph idx="1"/>
          </p:nvPr>
        </p:nvSpPr>
        <p:spPr/>
        <p:txBody>
          <a:bodyPr/>
          <a:lstStyle/>
          <a:p>
            <a:r>
              <a:rPr lang="en-US" dirty="0" smtClean="0"/>
              <a:t>How and under what circumstances do quality improvement </a:t>
            </a:r>
            <a:r>
              <a:rPr lang="en-US" dirty="0" err="1" smtClean="0"/>
              <a:t>collaboratives</a:t>
            </a:r>
            <a:r>
              <a:rPr lang="en-US" dirty="0" smtClean="0"/>
              <a:t> lead to better outcomes? A systematic review</a:t>
            </a:r>
            <a:endParaRPr lang="en-US" dirty="0"/>
          </a:p>
        </p:txBody>
      </p:sp>
    </p:spTree>
    <p:extLst>
      <p:ext uri="{BB962C8B-B14F-4D97-AF65-F5344CB8AC3E}">
        <p14:creationId xmlns:p14="http://schemas.microsoft.com/office/powerpoint/2010/main" val="120966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a:bodyPr>
          <a:lstStyle/>
          <a:p>
            <a:r>
              <a:rPr lang="en-US" sz="1600" dirty="0"/>
              <a:t>Porterfield, D. S., </a:t>
            </a:r>
            <a:r>
              <a:rPr lang="en-US" sz="1600" dirty="0" err="1"/>
              <a:t>Marcial</a:t>
            </a:r>
            <a:r>
              <a:rPr lang="en-US" sz="1600" dirty="0"/>
              <a:t>, L. H., Brown, S., Throop, C., &amp; Pina, J. (2017). Evaluation of a Quality Improvement Resource for Public Health Practitioners. </a:t>
            </a:r>
            <a:r>
              <a:rPr lang="en-US" sz="1600" i="1" dirty="0"/>
              <a:t>Public health reports (Washington, D.C. : 1974)</a:t>
            </a:r>
            <a:r>
              <a:rPr lang="en-US" sz="1600" dirty="0"/>
              <a:t>, </a:t>
            </a:r>
            <a:r>
              <a:rPr lang="en-US" sz="1600" i="1" dirty="0"/>
              <a:t>132</a:t>
            </a:r>
            <a:r>
              <a:rPr lang="en-US" sz="1600" dirty="0"/>
              <a:t>(2), 140–148. </a:t>
            </a:r>
            <a:r>
              <a:rPr lang="en-US" sz="1600" dirty="0">
                <a:hlinkClick r:id="rId2"/>
              </a:rPr>
              <a:t>https://</a:t>
            </a:r>
            <a:r>
              <a:rPr lang="en-US" sz="1600" dirty="0" smtClean="0">
                <a:hlinkClick r:id="rId2"/>
              </a:rPr>
              <a:t>doi.org/10.1177/0033354916689609</a:t>
            </a:r>
            <a:endParaRPr lang="en-US" sz="1600" dirty="0" smtClean="0"/>
          </a:p>
          <a:p>
            <a:r>
              <a:rPr lang="en-US" sz="1600" dirty="0" smtClean="0"/>
              <a:t>Price, A., Schwartz, R., Cohen, J., Manson, H., &amp; Scott, F. (2017). Assessing Continuous Quality Improvement in Public Health: Adapting Lessons from Healthcare. </a:t>
            </a:r>
            <a:r>
              <a:rPr lang="en-US" sz="1600" dirty="0" err="1" smtClean="0"/>
              <a:t>Évaluation</a:t>
            </a:r>
            <a:r>
              <a:rPr lang="en-US" sz="1600" dirty="0" smtClean="0"/>
              <a:t> de </a:t>
            </a:r>
            <a:r>
              <a:rPr lang="en-US" sz="1600" dirty="0" err="1" smtClean="0"/>
              <a:t>l'amélioration</a:t>
            </a:r>
            <a:r>
              <a:rPr lang="en-US" sz="1600" dirty="0" smtClean="0"/>
              <a:t> continue de la </a:t>
            </a:r>
            <a:r>
              <a:rPr lang="en-US" sz="1600" dirty="0" err="1" smtClean="0"/>
              <a:t>qualité</a:t>
            </a:r>
            <a:r>
              <a:rPr lang="en-US" sz="1600" dirty="0" smtClean="0"/>
              <a:t> </a:t>
            </a:r>
            <a:r>
              <a:rPr lang="en-US" sz="1600" dirty="0" err="1" smtClean="0"/>
              <a:t>en</a:t>
            </a:r>
            <a:r>
              <a:rPr lang="en-US" sz="1600" dirty="0" smtClean="0"/>
              <a:t> santé </a:t>
            </a:r>
            <a:r>
              <a:rPr lang="en-US" sz="1600" dirty="0" err="1" smtClean="0"/>
              <a:t>publique</a:t>
            </a:r>
            <a:r>
              <a:rPr lang="en-US" sz="1600" dirty="0" smtClean="0"/>
              <a:t>: adapter les </a:t>
            </a:r>
            <a:r>
              <a:rPr lang="en-US" sz="1600" dirty="0" err="1" smtClean="0"/>
              <a:t>leçons</a:t>
            </a:r>
            <a:r>
              <a:rPr lang="en-US" sz="1600" dirty="0" smtClean="0"/>
              <a:t> des services de santé. Healthcare policy = </a:t>
            </a:r>
            <a:r>
              <a:rPr lang="en-US" sz="1600" dirty="0" err="1" smtClean="0"/>
              <a:t>Politiques</a:t>
            </a:r>
            <a:r>
              <a:rPr lang="en-US" sz="1600" dirty="0" smtClean="0"/>
              <a:t> de </a:t>
            </a:r>
            <a:r>
              <a:rPr lang="en-US" sz="1600" dirty="0" err="1" smtClean="0"/>
              <a:t>sante</a:t>
            </a:r>
            <a:r>
              <a:rPr lang="en-US" sz="1600" dirty="0" smtClean="0"/>
              <a:t>, 12(3), 34–49.</a:t>
            </a:r>
          </a:p>
          <a:p>
            <a:r>
              <a:rPr lang="en-US" sz="1600" dirty="0" err="1"/>
              <a:t>Renedo</a:t>
            </a:r>
            <a:r>
              <a:rPr lang="en-US" sz="1600" dirty="0"/>
              <a:t>, A., &amp; Marston, C. (2015). Developing patient-</a:t>
            </a:r>
            <a:r>
              <a:rPr lang="en-US" sz="1600" dirty="0" err="1"/>
              <a:t>centred</a:t>
            </a:r>
            <a:r>
              <a:rPr lang="en-US" sz="1600" dirty="0"/>
              <a:t> care: an ethnographic study of patient perceptions and influence on quality improvement. </a:t>
            </a:r>
            <a:r>
              <a:rPr lang="en-US" sz="1600" i="1" dirty="0"/>
              <a:t>BMC health services research</a:t>
            </a:r>
            <a:r>
              <a:rPr lang="en-US" sz="1600" dirty="0"/>
              <a:t>, </a:t>
            </a:r>
            <a:r>
              <a:rPr lang="en-US" sz="1600" i="1" dirty="0"/>
              <a:t>15</a:t>
            </a:r>
            <a:r>
              <a:rPr lang="en-US" sz="1600" dirty="0"/>
              <a:t>, 122. </a:t>
            </a:r>
            <a:r>
              <a:rPr lang="en-US" sz="1600" dirty="0">
                <a:hlinkClick r:id="rId3"/>
              </a:rPr>
              <a:t>https://</a:t>
            </a:r>
            <a:r>
              <a:rPr lang="en-US" sz="1600" dirty="0" smtClean="0">
                <a:hlinkClick r:id="rId3"/>
              </a:rPr>
              <a:t>doi.org/10.1186/s12913-015-0770-y</a:t>
            </a:r>
            <a:endParaRPr lang="en-US" sz="1600" dirty="0" smtClean="0"/>
          </a:p>
          <a:p>
            <a:r>
              <a:rPr lang="en-US" sz="1600" dirty="0"/>
              <a:t>Zamboni, K., Baker, U., </a:t>
            </a:r>
            <a:r>
              <a:rPr lang="en-US" sz="1600" dirty="0" err="1"/>
              <a:t>Tyagi</a:t>
            </a:r>
            <a:r>
              <a:rPr lang="en-US" sz="1600" dirty="0"/>
              <a:t>, M., </a:t>
            </a:r>
            <a:r>
              <a:rPr lang="en-US" sz="1600" dirty="0" err="1"/>
              <a:t>Schellenberg</a:t>
            </a:r>
            <a:r>
              <a:rPr lang="en-US" sz="1600" dirty="0"/>
              <a:t>, J., Hill, Z., &amp; Hanson, C. (2020). How and under what circumstances do quality improvement </a:t>
            </a:r>
            <a:r>
              <a:rPr lang="en-US" sz="1600" dirty="0" err="1"/>
              <a:t>collaboratives</a:t>
            </a:r>
            <a:r>
              <a:rPr lang="en-US" sz="1600" dirty="0"/>
              <a:t> lead to better outcomes? A systematic review. </a:t>
            </a:r>
            <a:r>
              <a:rPr lang="en-US" sz="1600" i="1" dirty="0"/>
              <a:t>Implementation science : IS</a:t>
            </a:r>
            <a:r>
              <a:rPr lang="en-US" sz="1600" dirty="0"/>
              <a:t>, </a:t>
            </a:r>
            <a:r>
              <a:rPr lang="en-US" sz="1600" i="1" dirty="0"/>
              <a:t>15</a:t>
            </a:r>
            <a:r>
              <a:rPr lang="en-US" sz="1600" dirty="0"/>
              <a:t>(1), 27. </a:t>
            </a:r>
            <a:r>
              <a:rPr lang="en-US" sz="1600" dirty="0">
                <a:hlinkClick r:id="rId4"/>
              </a:rPr>
              <a:t>https://</a:t>
            </a:r>
            <a:r>
              <a:rPr lang="en-US" sz="1600" dirty="0" smtClean="0">
                <a:hlinkClick r:id="rId4"/>
              </a:rPr>
              <a:t>doi.org/10.1186/s13012-020-0978-z</a:t>
            </a:r>
            <a:endParaRPr lang="en-US" sz="1600" dirty="0" smtClean="0"/>
          </a:p>
          <a:p>
            <a:endParaRPr lang="en-US" sz="1600" dirty="0" smtClean="0"/>
          </a:p>
          <a:p>
            <a:endParaRPr lang="en-US" sz="1600" dirty="0"/>
          </a:p>
        </p:txBody>
      </p:sp>
    </p:spTree>
    <p:extLst>
      <p:ext uri="{BB962C8B-B14F-4D97-AF65-F5344CB8AC3E}">
        <p14:creationId xmlns:p14="http://schemas.microsoft.com/office/powerpoint/2010/main" val="30516975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TotalTime>
  <Words>874</Words>
  <Application>Microsoft Office PowerPoint</Application>
  <PresentationFormat>On-screen Show (16:10)</PresentationFormat>
  <Paragraphs>42</Paragraphs>
  <Slides>6</Slides>
  <Notes>4</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Quality Improvement In Public Health Settings</vt:lpstr>
      <vt:lpstr>Article 1</vt:lpstr>
      <vt:lpstr>Article 2</vt:lpstr>
      <vt:lpstr>Article 3</vt:lpstr>
      <vt:lpstr>Article 4</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Kamande</dc:creator>
  <cp:lastModifiedBy>Kamande</cp:lastModifiedBy>
  <cp:revision>13</cp:revision>
  <dcterms:created xsi:type="dcterms:W3CDTF">2020-07-14T22:29:58Z</dcterms:created>
  <dcterms:modified xsi:type="dcterms:W3CDTF">2020-07-14T23:54:32Z</dcterms:modified>
</cp:coreProperties>
</file>